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89" r:id="rId2"/>
    <p:sldId id="291" r:id="rId3"/>
    <p:sldId id="290" r:id="rId4"/>
    <p:sldId id="271" r:id="rId5"/>
    <p:sldId id="263" r:id="rId6"/>
    <p:sldId id="258" r:id="rId7"/>
    <p:sldId id="268" r:id="rId8"/>
    <p:sldId id="292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pos="299">
          <p15:clr>
            <a:srgbClr val="A4A3A4"/>
          </p15:clr>
        </p15:guide>
        <p15:guide id="3" pos="5579" userDrawn="1">
          <p15:clr>
            <a:srgbClr val="A4A3A4"/>
          </p15:clr>
        </p15:guide>
        <p15:guide id="4" orient="horz" pos="2867">
          <p15:clr>
            <a:srgbClr val="A4A3A4"/>
          </p15:clr>
        </p15:guide>
        <p15:guide id="5" orient="horz" pos="872" userDrawn="1">
          <p15:clr>
            <a:srgbClr val="747775"/>
          </p15:clr>
        </p15:guide>
        <p15:guide id="6" pos="2348">
          <p15:clr>
            <a:srgbClr val="747775"/>
          </p15:clr>
        </p15:guide>
        <p15:guide id="7" orient="horz" pos="577" userDrawn="1">
          <p15:clr>
            <a:srgbClr val="747775"/>
          </p15:clr>
        </p15:guide>
        <p15:guide id="8" pos="2925" userDrawn="1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jpGL8VDpG8tHq7SCqrKERKGsL5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1D8"/>
    <a:srgbClr val="FFD1DE"/>
    <a:srgbClr val="D2DAF7"/>
    <a:srgbClr val="FFF5F8"/>
    <a:srgbClr val="F3F5FD"/>
    <a:srgbClr val="E8ECFC"/>
    <a:srgbClr val="FF719A"/>
    <a:srgbClr val="F3F6FD"/>
    <a:srgbClr val="D4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11" autoAdjust="0"/>
  </p:normalViewPr>
  <p:slideViewPr>
    <p:cSldViewPr snapToGrid="0">
      <p:cViewPr varScale="1">
        <p:scale>
          <a:sx n="81" d="100"/>
          <a:sy n="81" d="100"/>
        </p:scale>
        <p:origin x="68" y="340"/>
      </p:cViewPr>
      <p:guideLst>
        <p:guide orient="horz" pos="305"/>
        <p:guide pos="299"/>
        <p:guide pos="5579"/>
        <p:guide orient="horz" pos="2867"/>
        <p:guide orient="horz" pos="872"/>
        <p:guide pos="2348"/>
        <p:guide orient="horz" pos="577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67" Type="http://schemas.openxmlformats.org/officeDocument/2006/relationships/presProps" Target="presProps.xml"/><Relationship Id="rId71" Type="http://schemas.openxmlformats.org/officeDocument/2006/relationships/customXml" Target="../customXml/item1.xml"/><Relationship Id="rId2" Type="http://schemas.openxmlformats.org/officeDocument/2006/relationships/slide" Target="slides/slide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66" Type="http://customschemas.google.com/relationships/presentationmetadata" Target="metadata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6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Google Shape;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a8059d4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ca8059d4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584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55a2c2126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3055a2c2126_0_339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3055a2c2126_0_339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39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7"/>
          <p:cNvPicPr preferRelativeResize="0"/>
          <p:nvPr/>
        </p:nvPicPr>
        <p:blipFill rotWithShape="1">
          <a:blip r:embed="rId2">
            <a:alphaModFix/>
          </a:blip>
          <a:srcRect r="1497"/>
          <a:stretch/>
        </p:blipFill>
        <p:spPr>
          <a:xfrm flipH="1">
            <a:off x="-3" y="-463"/>
            <a:ext cx="9150017" cy="51439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/>
          <p:nvPr/>
        </p:nvSpPr>
        <p:spPr>
          <a:xfrm>
            <a:off x="0" y="-225"/>
            <a:ext cx="9150000" cy="5143500"/>
          </a:xfrm>
          <a:prstGeom prst="rect">
            <a:avLst/>
          </a:prstGeom>
          <a:gradFill>
            <a:gsLst>
              <a:gs pos="0">
                <a:srgbClr val="1241D8"/>
              </a:gs>
              <a:gs pos="18000">
                <a:srgbClr val="1241D8"/>
              </a:gs>
              <a:gs pos="71000">
                <a:srgbClr val="1241D8">
                  <a:alpha val="0"/>
                </a:srgbClr>
              </a:gs>
              <a:gs pos="83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7"/>
          <p:cNvPicPr preferRelativeResize="0"/>
          <p:nvPr/>
        </p:nvPicPr>
        <p:blipFill rotWithShape="1">
          <a:blip r:embed="rId3">
            <a:alphaModFix/>
          </a:blip>
          <a:srcRect l="179" r="188"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6"/>
          <p:cNvPicPr preferRelativeResize="0"/>
          <p:nvPr/>
        </p:nvPicPr>
        <p:blipFill rotWithShape="1">
          <a:blip r:embed="rId3">
            <a:alphaModFix/>
          </a:blip>
          <a:srcRect l="3879" r="56659"/>
          <a:stretch/>
        </p:blipFill>
        <p:spPr>
          <a:xfrm>
            <a:off x="5104900" y="-2300"/>
            <a:ext cx="4039099" cy="514352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0" name="Google Shape;50;p26"/>
          <p:cNvSpPr/>
          <p:nvPr/>
        </p:nvSpPr>
        <p:spPr>
          <a:xfrm>
            <a:off x="5104900" y="-2300"/>
            <a:ext cx="4039200" cy="5143500"/>
          </a:xfrm>
          <a:prstGeom prst="rect">
            <a:avLst/>
          </a:prstGeom>
          <a:gradFill>
            <a:gsLst>
              <a:gs pos="0">
                <a:srgbClr val="1241D8">
                  <a:alpha val="89803"/>
                </a:srgbClr>
              </a:gs>
              <a:gs pos="29000">
                <a:srgbClr val="1241D8">
                  <a:alpha val="47843"/>
                </a:srgbClr>
              </a:gs>
              <a:gs pos="62000">
                <a:srgbClr val="1241D8">
                  <a:alpha val="0"/>
                </a:srgbClr>
              </a:gs>
              <a:gs pos="81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ca7209830f_0_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2ca7209830f_0_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g2ca7209830f_0_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1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8"/>
          <p:cNvPicPr preferRelativeResize="0"/>
          <p:nvPr/>
        </p:nvPicPr>
        <p:blipFill rotWithShape="1">
          <a:blip r:embed="rId2">
            <a:alphaModFix/>
          </a:blip>
          <a:srcRect r="1497"/>
          <a:stretch/>
        </p:blipFill>
        <p:spPr>
          <a:xfrm flipH="1">
            <a:off x="-3" y="-463"/>
            <a:ext cx="9150017" cy="514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bg>
      <p:bgPr>
        <a:solidFill>
          <a:srgbClr val="1241D8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9"/>
          <p:cNvPicPr preferRelativeResize="0"/>
          <p:nvPr/>
        </p:nvPicPr>
        <p:blipFill rotWithShape="1">
          <a:blip r:embed="rId2">
            <a:alphaModFix/>
          </a:blip>
          <a:srcRect l="179" r="188"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0500" y="0"/>
            <a:ext cx="31734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ользовательский макет">
  <p:cSld name="5_Пользовательский макет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6802" y="-6"/>
            <a:ext cx="5017195" cy="293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/>
          <p:nvPr/>
        </p:nvSpPr>
        <p:spPr>
          <a:xfrm rot="5400000">
            <a:off x="4445550" y="445375"/>
            <a:ext cx="252900" cy="9143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8296670" y="4968236"/>
            <a:ext cx="5487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9" name="Google Shape;2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438" y="4972226"/>
            <a:ext cx="558873" cy="1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206600" y="1717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1241D8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5">
          <p15:clr>
            <a:srgbClr val="FBAE40"/>
          </p15:clr>
        </p15:guide>
        <p15:guide id="2" pos="1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2"/>
          <p:cNvPicPr preferRelativeResize="0"/>
          <p:nvPr/>
        </p:nvPicPr>
        <p:blipFill rotWithShape="1">
          <a:blip r:embed="rId3">
            <a:alphaModFix/>
          </a:blip>
          <a:srcRect l="24487" r="31141"/>
          <a:stretch/>
        </p:blipFill>
        <p:spPr>
          <a:xfrm>
            <a:off x="5105002" y="-2275"/>
            <a:ext cx="4039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4" name="Google Shape;34;p22"/>
          <p:cNvSpPr/>
          <p:nvPr/>
        </p:nvSpPr>
        <p:spPr>
          <a:xfrm>
            <a:off x="5105002" y="-2275"/>
            <a:ext cx="4039200" cy="5143500"/>
          </a:xfrm>
          <a:prstGeom prst="rect">
            <a:avLst/>
          </a:prstGeom>
          <a:gradFill>
            <a:gsLst>
              <a:gs pos="0">
                <a:srgbClr val="1241D8">
                  <a:alpha val="89803"/>
                </a:srgbClr>
              </a:gs>
              <a:gs pos="29000">
                <a:srgbClr val="1241D8">
                  <a:alpha val="47843"/>
                </a:srgbClr>
              </a:gs>
              <a:gs pos="62000">
                <a:srgbClr val="1241D8">
                  <a:alpha val="0"/>
                </a:srgbClr>
              </a:gs>
              <a:gs pos="81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Пользовательский макет">
  <p:cSld name="10_Пользовательский макет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3"/>
          <p:cNvPicPr preferRelativeResize="0"/>
          <p:nvPr/>
        </p:nvPicPr>
        <p:blipFill rotWithShape="1">
          <a:blip r:embed="rId3">
            <a:alphaModFix/>
          </a:blip>
          <a:srcRect l="40453" r="17510"/>
          <a:stretch/>
        </p:blipFill>
        <p:spPr>
          <a:xfrm>
            <a:off x="5105075" y="0"/>
            <a:ext cx="4039201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8" name="Google Shape;38;p23"/>
          <p:cNvSpPr/>
          <p:nvPr/>
        </p:nvSpPr>
        <p:spPr>
          <a:xfrm>
            <a:off x="5105075" y="0"/>
            <a:ext cx="4039200" cy="5143500"/>
          </a:xfrm>
          <a:prstGeom prst="rect">
            <a:avLst/>
          </a:prstGeom>
          <a:gradFill>
            <a:gsLst>
              <a:gs pos="0">
                <a:srgbClr val="1241D8">
                  <a:alpha val="89803"/>
                </a:srgbClr>
              </a:gs>
              <a:gs pos="29000">
                <a:srgbClr val="1241D8">
                  <a:alpha val="47843"/>
                </a:srgbClr>
              </a:gs>
              <a:gs pos="62000">
                <a:srgbClr val="1241D8">
                  <a:alpha val="0"/>
                </a:srgbClr>
              </a:gs>
              <a:gs pos="81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Пользовательский макет">
  <p:cSld name="9_Пользовательский макет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4"/>
          <p:cNvPicPr preferRelativeResize="0"/>
          <p:nvPr/>
        </p:nvPicPr>
        <p:blipFill rotWithShape="1">
          <a:blip r:embed="rId3">
            <a:alphaModFix/>
          </a:blip>
          <a:srcRect l="45052" r="14903"/>
          <a:stretch/>
        </p:blipFill>
        <p:spPr>
          <a:xfrm>
            <a:off x="5105075" y="0"/>
            <a:ext cx="4039201" cy="5142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2" name="Google Shape;42;p24"/>
          <p:cNvSpPr/>
          <p:nvPr/>
        </p:nvSpPr>
        <p:spPr>
          <a:xfrm>
            <a:off x="5105076" y="-800"/>
            <a:ext cx="4039200" cy="5143500"/>
          </a:xfrm>
          <a:prstGeom prst="rect">
            <a:avLst/>
          </a:prstGeom>
          <a:gradFill>
            <a:gsLst>
              <a:gs pos="0">
                <a:srgbClr val="1241D8">
                  <a:alpha val="89803"/>
                </a:srgbClr>
              </a:gs>
              <a:gs pos="29000">
                <a:srgbClr val="1241D8">
                  <a:alpha val="47843"/>
                </a:srgbClr>
              </a:gs>
              <a:gs pos="62000">
                <a:srgbClr val="1241D8">
                  <a:alpha val="0"/>
                </a:srgbClr>
              </a:gs>
              <a:gs pos="81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Пользовательский макет">
  <p:cSld name="8_Пользовательский макет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5"/>
          <p:cNvPicPr preferRelativeResize="0"/>
          <p:nvPr/>
        </p:nvPicPr>
        <p:blipFill rotWithShape="1">
          <a:blip r:embed="rId3">
            <a:alphaModFix/>
          </a:blip>
          <a:srcRect l="36623" t="26799" r="19202" b="26803"/>
          <a:stretch/>
        </p:blipFill>
        <p:spPr>
          <a:xfrm>
            <a:off x="5105075" y="-800"/>
            <a:ext cx="4039200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6" name="Google Shape;46;p25"/>
          <p:cNvSpPr/>
          <p:nvPr/>
        </p:nvSpPr>
        <p:spPr>
          <a:xfrm>
            <a:off x="5105075" y="0"/>
            <a:ext cx="4039200" cy="5143500"/>
          </a:xfrm>
          <a:prstGeom prst="rect">
            <a:avLst/>
          </a:prstGeom>
          <a:gradFill>
            <a:gsLst>
              <a:gs pos="0">
                <a:srgbClr val="1241D8">
                  <a:alpha val="89803"/>
                </a:srgbClr>
              </a:gs>
              <a:gs pos="29000">
                <a:srgbClr val="1241D8">
                  <a:alpha val="47843"/>
                </a:srgbClr>
              </a:gs>
              <a:gs pos="62000">
                <a:srgbClr val="1241D8">
                  <a:alpha val="0"/>
                </a:srgbClr>
              </a:gs>
              <a:gs pos="81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700" y="0"/>
            <a:ext cx="773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7534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433388" y="1809749"/>
            <a:ext cx="7300913" cy="1556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6500"/>
              </a:lnSpc>
              <a:buClr>
                <a:srgbClr val="FFFFFF"/>
              </a:buClr>
              <a:buSzPts val="12000"/>
            </a:pPr>
            <a:r>
              <a:rPr lang="ru-RU" sz="6000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Умные таблицы.</a:t>
            </a:r>
          </a:p>
          <a:p>
            <a:pPr>
              <a:lnSpc>
                <a:spcPct val="76500"/>
              </a:lnSpc>
              <a:buClr>
                <a:srgbClr val="FFFFFF"/>
              </a:buClr>
              <a:buSzPts val="12000"/>
            </a:pPr>
            <a:r>
              <a:rPr lang="ru-RU" sz="2800" dirty="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Легкость офисного приложения и вся мощь BI</a:t>
            </a:r>
            <a:endParaRPr lang="ru-R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33272-37AA-F959-2EAF-44E50C9D941D}"/>
              </a:ext>
            </a:extLst>
          </p:cNvPr>
          <p:cNvSpPr txBox="1"/>
          <p:nvPr/>
        </p:nvSpPr>
        <p:spPr>
          <a:xfrm>
            <a:off x="433388" y="3503114"/>
            <a:ext cx="4586514" cy="31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4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Денис Мишкин</a:t>
            </a:r>
            <a:endParaRPr lang="ru-R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8A2F-7C59-E767-A30F-70389C0259E1}"/>
              </a:ext>
            </a:extLst>
          </p:cNvPr>
          <p:cNvSpPr txBox="1"/>
          <p:nvPr/>
        </p:nvSpPr>
        <p:spPr>
          <a:xfrm>
            <a:off x="433388" y="3810420"/>
            <a:ext cx="4586514" cy="39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944"/>
              </a:lnSpc>
              <a:buClr>
                <a:srgbClr val="FFFFFF"/>
              </a:buClr>
              <a:buSzPts val="1800"/>
            </a:pP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Ведущий продуктовый </a:t>
            </a:r>
            <a:r>
              <a:rPr lang="ru-RU" sz="900" dirty="0" smtClea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менеджер</a:t>
            </a:r>
          </a:p>
          <a:p>
            <a:pPr>
              <a:lnSpc>
                <a:spcPct val="107944"/>
              </a:lnSpc>
              <a:buClr>
                <a:srgbClr val="FFFFFF"/>
              </a:buClr>
              <a:buSzPts val="1800"/>
            </a:pPr>
            <a:r>
              <a:rPr lang="ru-RU" sz="900" dirty="0" smtClea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«ФОРСАЙТ»</a:t>
            </a:r>
            <a:endParaRPr lang="ru-RU" sz="9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705350" y="1743074"/>
            <a:ext cx="3962400" cy="2971801"/>
          </a:xfrm>
          <a:prstGeom prst="roundRect">
            <a:avLst>
              <a:gd name="adj" fmla="val 4693"/>
            </a:avLst>
          </a:prstGeom>
          <a:solidFill>
            <a:srgbClr val="E8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6250" y="1743074"/>
            <a:ext cx="3962400" cy="2971801"/>
          </a:xfrm>
          <a:prstGeom prst="roundRect">
            <a:avLst>
              <a:gd name="adj" fmla="val 4693"/>
            </a:avLst>
          </a:prstGeom>
          <a:solidFill>
            <a:srgbClr val="F3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2" name="Google Shape;282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113" y="4848225"/>
            <a:ext cx="200025" cy="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/>
          <p:nvPr/>
        </p:nvSpPr>
        <p:spPr>
          <a:xfrm>
            <a:off x="476250" y="300038"/>
            <a:ext cx="26717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3000" b="1" dirty="0">
                <a:solidFill>
                  <a:srgbClr val="1241D8"/>
                </a:solidFill>
                <a:latin typeface="Raleway"/>
                <a:ea typeface="Raleway"/>
                <a:cs typeface="Raleway"/>
                <a:sym typeface="Raleway"/>
              </a:rPr>
              <a:t>О продукте</a:t>
            </a:r>
            <a:endParaRPr lang="ru-RU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708246" y="1943100"/>
            <a:ext cx="2047875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1241D8"/>
              </a:buClr>
              <a:buSzPts val="3000"/>
            </a:pPr>
            <a:r>
              <a:rPr lang="ru-RU" sz="1500" dirty="0">
                <a:solidFill>
                  <a:srgbClr val="1241D8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Идея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4912063" y="1943100"/>
            <a:ext cx="2957513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1241D8"/>
              </a:buClr>
              <a:buSzPts val="3000"/>
            </a:pPr>
            <a:r>
              <a:rPr lang="ru-RU" sz="1500" dirty="0">
                <a:solidFill>
                  <a:srgbClr val="1241D8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Это поможет вам:</a:t>
            </a:r>
            <a:endParaRPr lang="ru-RU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650189" y="2291371"/>
            <a:ext cx="358173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">
              <a:lnSpc>
                <a:spcPct val="150000"/>
              </a:lnSpc>
              <a:buSzPts val="1800"/>
            </a:pPr>
            <a:r>
              <a:rPr lang="ru-RU" sz="1200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 Medium"/>
              </a:rPr>
              <a:t>Мы хотим объединить простоту использования </a:t>
            </a:r>
            <a:r>
              <a:rPr lang="ru-RU" sz="1200" dirty="0" smtClean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 Medium"/>
              </a:rPr>
              <a:t>и </a:t>
            </a:r>
            <a:r>
              <a:rPr lang="ru-RU" sz="1200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 Medium"/>
              </a:rPr>
              <a:t>функциональности привычных офисных пакетов и мощь BI-платформы Форсайта в одном </a:t>
            </a:r>
            <a:r>
              <a:rPr lang="ru-RU" sz="1200" dirty="0" smtClean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 Medium"/>
              </a:rPr>
              <a:t>кроссплатформенном продукте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4754994" y="2231407"/>
            <a:ext cx="3759843" cy="201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0363" lvl="0" indent="-19526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Open Sans"/>
              <a:buChar char="●"/>
            </a:pPr>
            <a:r>
              <a:rPr lang="ru-RU" sz="95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Использовать продукт в компаниях и организациях при импортозамещении MS Excel </a:t>
            </a:r>
          </a:p>
          <a:p>
            <a:pPr marL="360363" indent="-195263">
              <a:lnSpc>
                <a:spcPct val="120000"/>
              </a:lnSpc>
              <a:spcBef>
                <a:spcPts val="500"/>
              </a:spcBef>
              <a:buClrTx/>
              <a:buSzPct val="100000"/>
              <a:buFont typeface="Open Sans"/>
              <a:buChar char="●"/>
            </a:pPr>
            <a:r>
              <a:rPr lang="ru-RU" sz="95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Использовать ранее созданные табличные формы в новой функциональной оболочке продукта и совместимостью с отечественными офисными пакетами</a:t>
            </a:r>
          </a:p>
          <a:p>
            <a:pPr marL="360363" indent="-195263">
              <a:lnSpc>
                <a:spcPct val="120000"/>
              </a:lnSpc>
              <a:spcBef>
                <a:spcPts val="500"/>
              </a:spcBef>
              <a:buClrTx/>
              <a:buSzPts val="1000"/>
              <a:buFont typeface="Open Sans"/>
              <a:buChar char="●"/>
            </a:pPr>
            <a:r>
              <a:rPr lang="ru-RU" sz="95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Обогатить привычные офисные функции мощными возможностями BI платформы Форсайт, </a:t>
            </a:r>
            <a:r>
              <a:rPr lang="ru-RU" sz="95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импортозаместить</a:t>
            </a:r>
            <a:r>
              <a:rPr lang="ru-RU" sz="95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аналогичные западные системы с надстройками для MS Excel</a:t>
            </a:r>
          </a:p>
          <a:p>
            <a:pPr marL="360363" indent="-195263">
              <a:lnSpc>
                <a:spcPct val="120000"/>
              </a:lnSpc>
              <a:spcBef>
                <a:spcPts val="500"/>
              </a:spcBef>
              <a:buClrTx/>
              <a:buSzPts val="1000"/>
              <a:buFont typeface="Open Sans"/>
              <a:buChar char="●"/>
            </a:pPr>
            <a:r>
              <a:rPr lang="ru-RU" sz="95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Работать без доступа к интернету и не потерять данные</a:t>
            </a:r>
            <a:endParaRPr lang="ru-RU" sz="950" dirty="0">
              <a:solidFill>
                <a:schemeClr val="tx1"/>
              </a:solidFill>
              <a:latin typeface="Open Sans"/>
              <a:ea typeface="Open Sans"/>
              <a:cs typeface="Open Sans"/>
              <a:sym typeface="Calibri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476250" y="1076325"/>
            <a:ext cx="715672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2400"/>
            </a:pPr>
            <a:r>
              <a:rPr lang="ru-RU" sz="1200" b="1" dirty="0">
                <a:solidFill>
                  <a:srgbClr val="141A1B"/>
                </a:solidFill>
                <a:latin typeface="Raleway"/>
                <a:ea typeface="Raleway"/>
                <a:cs typeface="Raleway"/>
                <a:sym typeface="Raleway"/>
              </a:rPr>
              <a:t>Настольное кроссплатформенное приложение для работы с табличными формами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/>
          <p:nvPr/>
        </p:nvSpPr>
        <p:spPr>
          <a:xfrm>
            <a:off x="200025" y="4895850"/>
            <a:ext cx="76200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339" y="1590675"/>
            <a:ext cx="1219200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339" y="2276475"/>
            <a:ext cx="1657350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113" y="4848225"/>
            <a:ext cx="200025" cy="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>
            <a:off x="476250" y="300038"/>
            <a:ext cx="23431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en-US" sz="3000" b="1" dirty="0">
                <a:solidFill>
                  <a:srgbClr val="1241D8"/>
                </a:solidFill>
                <a:latin typeface="Raleway"/>
                <a:ea typeface="Raleway"/>
                <a:cs typeface="Raleway"/>
                <a:sym typeface="Raleway"/>
              </a:rPr>
              <a:t>О </a:t>
            </a:r>
            <a:r>
              <a:rPr lang="ru-RU" sz="3000" b="1" dirty="0">
                <a:solidFill>
                  <a:srgbClr val="1241D8"/>
                </a:solidFill>
                <a:latin typeface="Raleway"/>
                <a:ea typeface="Raleway"/>
                <a:cs typeface="Raleway"/>
                <a:sym typeface="Raleway"/>
              </a:rPr>
              <a:t>продукте</a:t>
            </a:r>
            <a:endParaRPr sz="3000" dirty="0">
              <a:solidFill>
                <a:srgbClr val="1241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76250" y="1057275"/>
            <a:ext cx="3844018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1241D8"/>
              </a:buClr>
              <a:buSzPts val="3000"/>
            </a:pPr>
            <a:r>
              <a:rPr lang="ru-RU" sz="1500" dirty="0">
                <a:solidFill>
                  <a:srgbClr val="1241D8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Сценарии использования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1097294" y="1519883"/>
            <a:ext cx="5300890" cy="49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sz="1200" b="1" dirty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Вы используете таблицы XLSX / ODS в повседневной работе</a:t>
            </a:r>
          </a:p>
        </p:txBody>
      </p:sp>
      <p:sp>
        <p:nvSpPr>
          <p:cNvPr id="192" name="Google Shape;192;p9"/>
          <p:cNvSpPr/>
          <p:nvPr/>
        </p:nvSpPr>
        <p:spPr>
          <a:xfrm>
            <a:off x="1094714" y="3201142"/>
            <a:ext cx="6834351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sz="1200" b="1" dirty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Консолидируете данные из отдельных </a:t>
            </a:r>
            <a:r>
              <a:rPr lang="en-US" sz="1200" b="1" dirty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XLSX</a:t>
            </a:r>
            <a:r>
              <a:rPr lang="ru-RU" sz="1200" b="1" dirty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файлов, которые пользователи заполнили в офлайне</a:t>
            </a:r>
            <a:endParaRPr lang="ru-RU" sz="1200" b="1" dirty="0">
              <a:solidFill>
                <a:srgbClr val="FF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1097294" y="2278241"/>
            <a:ext cx="6991803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</a:pPr>
            <a:r>
              <a:rPr lang="ru-RU" sz="1200" b="1" dirty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</a:rPr>
              <a:t>Формируете табличные отчеты, интегрированные со структурами данных «Форсайт. Аналитическая платформа», автоматизируете вычисления и анализ данных</a:t>
            </a:r>
            <a:endParaRPr lang="ru-RU" sz="1200" b="1" dirty="0">
              <a:solidFill>
                <a:srgbClr val="22272C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200025" y="4895850"/>
            <a:ext cx="76200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92;p9">
            <a:extLst>
              <a:ext uri="{FF2B5EF4-FFF2-40B4-BE49-F238E27FC236}">
                <a16:creationId xmlns:a16="http://schemas.microsoft.com/office/drawing/2014/main" id="{2F3A07D5-752A-BD7F-EF33-7CDD49D830D0}"/>
              </a:ext>
            </a:extLst>
          </p:cNvPr>
          <p:cNvSpPr/>
          <p:nvPr/>
        </p:nvSpPr>
        <p:spPr>
          <a:xfrm>
            <a:off x="1097294" y="4163123"/>
            <a:ext cx="6926490" cy="49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</a:pPr>
            <a:r>
              <a:rPr lang="ru-RU" sz="1200" b="1" dirty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Вы работаете онлайн и автономно без доступа к </a:t>
            </a:r>
            <a:r>
              <a:rPr lang="ru-RU" sz="1200" b="1" dirty="0" smtClean="0">
                <a:solidFill>
                  <a:srgbClr val="2227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интернету</a:t>
            </a:r>
            <a:endParaRPr lang="ru-RU" sz="1200" b="1" dirty="0">
              <a:solidFill>
                <a:srgbClr val="22272C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" name="Google Shape;282;p13" descr="preencoded.png">
            <a:extLst>
              <a:ext uri="{FF2B5EF4-FFF2-40B4-BE49-F238E27FC236}">
                <a16:creationId xmlns:a16="http://schemas.microsoft.com/office/drawing/2014/main" id="{10433BD5-4192-DFC6-D9C0-49F2F11072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eencod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555700"/>
            <a:ext cx="408172" cy="4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encod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424112"/>
            <a:ext cx="390200" cy="3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encod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7" y="3254884"/>
            <a:ext cx="396018" cy="39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8" y="4163123"/>
            <a:ext cx="441676" cy="441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65555" y="1635704"/>
            <a:ext cx="1936977" cy="2971801"/>
          </a:xfrm>
          <a:prstGeom prst="roundRect">
            <a:avLst>
              <a:gd name="adj" fmla="val 5724"/>
            </a:avLst>
          </a:prstGeom>
          <a:solidFill>
            <a:srgbClr val="F3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43895" y="1635704"/>
            <a:ext cx="1936977" cy="2971801"/>
          </a:xfrm>
          <a:prstGeom prst="roundRect">
            <a:avLst>
              <a:gd name="adj" fmla="val 5724"/>
            </a:avLst>
          </a:prstGeom>
          <a:solidFill>
            <a:srgbClr val="E8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40907" y="1635704"/>
            <a:ext cx="1936977" cy="2971801"/>
          </a:xfrm>
          <a:prstGeom prst="roundRect">
            <a:avLst>
              <a:gd name="adj" fmla="val 5724"/>
            </a:avLst>
          </a:prstGeom>
          <a:solidFill>
            <a:srgbClr val="F3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2848" y="1635704"/>
            <a:ext cx="1936977" cy="2971801"/>
          </a:xfrm>
          <a:prstGeom prst="roundRect">
            <a:avLst>
              <a:gd name="adj" fmla="val 5724"/>
            </a:avLst>
          </a:prstGeom>
          <a:solidFill>
            <a:srgbClr val="E8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51" name="Google Shape;351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81" y="4848225"/>
            <a:ext cx="242888" cy="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6"/>
          <p:cNvSpPr/>
          <p:nvPr/>
        </p:nvSpPr>
        <p:spPr>
          <a:xfrm>
            <a:off x="476250" y="300038"/>
            <a:ext cx="715327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3000" b="1" dirty="0">
                <a:solidFill>
                  <a:srgbClr val="1241D8"/>
                </a:solidFill>
                <a:latin typeface="Raleway"/>
                <a:ea typeface="Raleway"/>
                <a:cs typeface="Raleway"/>
                <a:sym typeface="Raleway"/>
              </a:rPr>
              <a:t>О продукте</a:t>
            </a:r>
            <a:endParaRPr lang="ru-RU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6"/>
          <p:cNvSpPr/>
          <p:nvPr/>
        </p:nvSpPr>
        <p:spPr>
          <a:xfrm>
            <a:off x="611801" y="1818947"/>
            <a:ext cx="150018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Совместимость с отечественными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приложениями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Открытие и работа </a:t>
            </a:r>
            <a:b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</a:b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с файлами XLSX,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ODS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 marL="0" lvl="0" indent="0">
              <a:lnSpc>
                <a:spcPct val="120000"/>
              </a:lnSpc>
              <a:buClr>
                <a:srgbClr val="141A1B"/>
              </a:buClr>
              <a:buSzPts val="2100"/>
              <a:buFont typeface="Arial"/>
              <a:buNone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Формулы и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расчеты 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 marL="0" lvl="0" indent="0">
              <a:lnSpc>
                <a:spcPct val="120000"/>
              </a:lnSpc>
              <a:buClr>
                <a:srgbClr val="141A1B"/>
              </a:buClr>
              <a:buSzPts val="2100"/>
              <a:buFont typeface="Arial"/>
              <a:buNone/>
            </a:pPr>
            <a:endParaRPr lang="en-US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 marL="0" lvl="0" indent="0">
              <a:lnSpc>
                <a:spcPct val="120000"/>
              </a:lnSpc>
              <a:buClr>
                <a:srgbClr val="141A1B"/>
              </a:buClr>
              <a:buSzPts val="2100"/>
              <a:buFont typeface="Arial"/>
              <a:buNone/>
            </a:pP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Библиотека </a:t>
            </a: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стандартных функций, аналогичных функциям MS Excel</a:t>
            </a:r>
          </a:p>
        </p:txBody>
      </p:sp>
      <p:sp>
        <p:nvSpPr>
          <p:cNvPr id="361" name="Google Shape;361;p16"/>
          <p:cNvSpPr/>
          <p:nvPr/>
        </p:nvSpPr>
        <p:spPr>
          <a:xfrm>
            <a:off x="2707786" y="1818947"/>
            <a:ext cx="168015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ФАП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– онлайн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Интеграция со структурами данных «Форсайт» и функциями </a:t>
            </a:r>
            <a:r>
              <a:rPr lang="en-US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BI</a:t>
            </a: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Надежные алгоритмы безопасности на уровне </a:t>
            </a:r>
            <a:r>
              <a:rPr lang="en-US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BI</a:t>
            </a: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Сводные таблицы, инфографика и визуальные объекты</a:t>
            </a:r>
            <a:endParaRPr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Calibri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4793866" y="1818947"/>
            <a:ext cx="164224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Привычный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интерфейс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Многолистовой табличный документ </a:t>
            </a:r>
            <a:r>
              <a:rPr lang="en-US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/>
            </a:r>
            <a:br>
              <a:rPr lang="en-US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</a:b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и </a:t>
            </a: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гибкая работа </a:t>
            </a:r>
            <a:b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</a:b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с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листами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Широкий функционал форматирования электронных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таблиц</a:t>
            </a:r>
            <a:endParaRPr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Calibri"/>
            </a:endParaRPr>
          </a:p>
        </p:txBody>
      </p:sp>
      <p:sp>
        <p:nvSpPr>
          <p:cNvPr id="363" name="Google Shape;363;p16"/>
          <p:cNvSpPr/>
          <p:nvPr/>
        </p:nvSpPr>
        <p:spPr>
          <a:xfrm>
            <a:off x="6894911" y="1809422"/>
            <a:ext cx="167877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Программное расширение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SemiBold"/>
              </a:rPr>
              <a:t>отчета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SemiBold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Полноценный объектно-ориентированный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язык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Кастомизация интерактивного поведения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отчета</a:t>
            </a:r>
            <a:endParaRPr lang="en-US" sz="1000" dirty="0" smtClean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endParaRPr lang="ru-RU"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>
              <a:lnSpc>
                <a:spcPct val="120000"/>
              </a:lnSpc>
              <a:buClr>
                <a:srgbClr val="141A1B"/>
              </a:buClr>
              <a:buSzPts val="2100"/>
            </a:pPr>
            <a:r>
              <a:rPr lang="ru-RU" sz="1000" dirty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Raleway Medium"/>
              </a:rPr>
              <a:t>Прикладные пользовательские </a:t>
            </a:r>
            <a:r>
              <a:rPr lang="ru-RU" sz="1000" dirty="0" smtClean="0">
                <a:solidFill>
                  <a:srgbClr val="141A1B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Raleway Medium"/>
              </a:rPr>
              <a:t>кнопки</a:t>
            </a:r>
            <a:endParaRPr sz="1000" dirty="0">
              <a:solidFill>
                <a:srgbClr val="141A1B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Calibri"/>
            </a:endParaRPr>
          </a:p>
        </p:txBody>
      </p:sp>
      <p:sp>
        <p:nvSpPr>
          <p:cNvPr id="365" name="Google Shape;365;p16"/>
          <p:cNvSpPr/>
          <p:nvPr/>
        </p:nvSpPr>
        <p:spPr>
          <a:xfrm>
            <a:off x="180975" y="4895850"/>
            <a:ext cx="119063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90;p9">
            <a:extLst>
              <a:ext uri="{FF2B5EF4-FFF2-40B4-BE49-F238E27FC236}">
                <a16:creationId xmlns:a16="http://schemas.microsoft.com/office/drawing/2014/main" id="{9D3CFDF7-B435-0984-BC7E-F5A500CBEBE5}"/>
              </a:ext>
            </a:extLst>
          </p:cNvPr>
          <p:cNvSpPr/>
          <p:nvPr/>
        </p:nvSpPr>
        <p:spPr>
          <a:xfrm>
            <a:off x="487816" y="1057275"/>
            <a:ext cx="3844018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1241D8"/>
              </a:buClr>
              <a:buSzPts val="3000"/>
            </a:pPr>
            <a:r>
              <a:rPr lang="ru-RU" sz="1500" dirty="0">
                <a:solidFill>
                  <a:srgbClr val="1241D8"/>
                </a:solidFill>
                <a:latin typeface="Raleway SemiBold"/>
                <a:ea typeface="Calibri"/>
                <a:cs typeface="Calibri"/>
                <a:sym typeface="Raleway SemiBold"/>
              </a:rPr>
              <a:t>Умные таблицы – это: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4705350" y="1643141"/>
            <a:ext cx="3962400" cy="2971801"/>
          </a:xfrm>
          <a:prstGeom prst="roundRect">
            <a:avLst>
              <a:gd name="adj" fmla="val 4693"/>
            </a:avLst>
          </a:prstGeom>
          <a:solidFill>
            <a:srgbClr val="FF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76250" y="1643141"/>
            <a:ext cx="3962400" cy="2971801"/>
          </a:xfrm>
          <a:prstGeom prst="roundRect">
            <a:avLst>
              <a:gd name="adj" fmla="val 4693"/>
            </a:avLst>
          </a:prstGeom>
          <a:solidFill>
            <a:srgbClr val="F3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3" name="Google Shape;113;p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81" y="4848225"/>
            <a:ext cx="242888" cy="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"/>
          <p:cNvSpPr/>
          <p:nvPr/>
        </p:nvSpPr>
        <p:spPr>
          <a:xfrm>
            <a:off x="476250" y="300038"/>
            <a:ext cx="67373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3000" b="1" dirty="0">
                <a:solidFill>
                  <a:srgbClr val="1241D8"/>
                </a:solidFill>
                <a:latin typeface="Raleway"/>
                <a:ea typeface="Raleway"/>
                <a:cs typeface="Raleway"/>
                <a:sym typeface="Raleway"/>
              </a:rPr>
              <a:t>Сценарий демонстрации</a:t>
            </a:r>
            <a:endParaRPr lang="ru-RU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180975" y="4895850"/>
            <a:ext cx="119063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4E70E-5CA2-9A52-5127-F68C07E54102}"/>
              </a:ext>
            </a:extLst>
          </p:cNvPr>
          <p:cNvSpPr txBox="1"/>
          <p:nvPr/>
        </p:nvSpPr>
        <p:spPr>
          <a:xfrm>
            <a:off x="561507" y="1757276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50" b="1" dirty="0">
                <a:solidFill>
                  <a:srgbClr val="1241D8"/>
                </a:solidFill>
                <a:latin typeface="Open Sans"/>
                <a:ea typeface="Open Sans"/>
                <a:cs typeface="Open Sans"/>
              </a:rPr>
              <a:t>Бизнес-кейс: </a:t>
            </a:r>
            <a:r>
              <a:rPr lang="ru-RU" sz="1050" dirty="0">
                <a:solidFill>
                  <a:srgbClr val="22272C"/>
                </a:solidFill>
                <a:latin typeface="Open Sans"/>
                <a:ea typeface="Open Sans"/>
                <a:cs typeface="Open Sans"/>
              </a:rPr>
              <a:t>Создание отчета по сверке показателей внутригрупповых оборотов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AE2B75-EA5B-BDD6-2C0B-7FCC0EA04BEE}"/>
              </a:ext>
            </a:extLst>
          </p:cNvPr>
          <p:cNvSpPr txBox="1"/>
          <p:nvPr/>
        </p:nvSpPr>
        <p:spPr>
          <a:xfrm>
            <a:off x="4781867" y="1757276"/>
            <a:ext cx="380411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50" b="1" dirty="0">
                <a:solidFill>
                  <a:srgbClr val="FF719A"/>
                </a:solidFill>
                <a:latin typeface="Open Sans"/>
                <a:ea typeface="Open Sans"/>
                <a:cs typeface="Open Sans"/>
              </a:rPr>
              <a:t>Бизнес-кейс: </a:t>
            </a:r>
            <a:r>
              <a:rPr lang="ru-RU" sz="1050" dirty="0">
                <a:solidFill>
                  <a:srgbClr val="22272C"/>
                </a:solidFill>
                <a:latin typeface="Open Sans"/>
                <a:ea typeface="Open Sans"/>
                <a:cs typeface="Open Sans"/>
              </a:rPr>
              <a:t>Офлайн корректировка данных в созданной форме, сохранение итоговых данных в ФАП</a:t>
            </a:r>
          </a:p>
        </p:txBody>
      </p:sp>
      <p:sp>
        <p:nvSpPr>
          <p:cNvPr id="23" name="Google Shape;190;p9">
            <a:extLst>
              <a:ext uri="{FF2B5EF4-FFF2-40B4-BE49-F238E27FC236}">
                <a16:creationId xmlns:a16="http://schemas.microsoft.com/office/drawing/2014/main" id="{7C22348B-A877-A62F-EEE9-C735C519E420}"/>
              </a:ext>
            </a:extLst>
          </p:cNvPr>
          <p:cNvSpPr/>
          <p:nvPr/>
        </p:nvSpPr>
        <p:spPr>
          <a:xfrm>
            <a:off x="476250" y="1057275"/>
            <a:ext cx="6750046" cy="32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1241D8"/>
              </a:buClr>
              <a:buSzPts val="3000"/>
            </a:pPr>
            <a:r>
              <a:rPr lang="ru-RU" sz="1500" dirty="0">
                <a:solidFill>
                  <a:srgbClr val="1241D8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Демонстрация на примере двух связанных бизнес-кейсов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8650" y="2404691"/>
            <a:ext cx="2194498" cy="245730"/>
          </a:xfrm>
          <a:prstGeom prst="roundRect">
            <a:avLst>
              <a:gd name="adj" fmla="val 50000"/>
            </a:avLst>
          </a:prstGeom>
          <a:solidFill>
            <a:srgbClr val="D2D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Формирование сводной таблицы онлайн</a:t>
            </a:r>
            <a:endParaRPr lang="ru-RU" sz="750" dirty="0">
              <a:solidFill>
                <a:srgbClr val="2227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8650" y="2699766"/>
            <a:ext cx="1829737" cy="245730"/>
          </a:xfrm>
          <a:prstGeom prst="roundRect">
            <a:avLst>
              <a:gd name="adj" fmla="val 50000"/>
            </a:avLst>
          </a:prstGeom>
          <a:solidFill>
            <a:srgbClr val="D2D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Управление итоговыми данными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96315" y="2699766"/>
            <a:ext cx="1757314" cy="245730"/>
          </a:xfrm>
          <a:prstGeom prst="roundRect">
            <a:avLst>
              <a:gd name="adj" fmla="val 50000"/>
            </a:avLst>
          </a:prstGeom>
          <a:solidFill>
            <a:srgbClr val="D2D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Управление масштабом данных</a:t>
            </a:r>
            <a:endParaRPr lang="ru-RU" sz="750" dirty="0">
              <a:solidFill>
                <a:srgbClr val="2227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8650" y="2994841"/>
            <a:ext cx="2800405" cy="245730"/>
          </a:xfrm>
          <a:prstGeom prst="roundRect">
            <a:avLst>
              <a:gd name="adj" fmla="val 50000"/>
            </a:avLst>
          </a:prstGeom>
          <a:solidFill>
            <a:srgbClr val="D2D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Управление отображением нулевых/пустых значений</a:t>
            </a:r>
            <a:endParaRPr lang="ru-RU" sz="750" dirty="0">
              <a:solidFill>
                <a:srgbClr val="2227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28651" y="3294447"/>
            <a:ext cx="2314108" cy="245730"/>
          </a:xfrm>
          <a:prstGeom prst="roundRect">
            <a:avLst>
              <a:gd name="adj" fmla="val 50000"/>
            </a:avLst>
          </a:prstGeom>
          <a:solidFill>
            <a:srgbClr val="D2D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Управление альтернативными иерархиями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865870" y="2404691"/>
            <a:ext cx="2493364" cy="245730"/>
          </a:xfrm>
          <a:prstGeom prst="roundRect">
            <a:avLst>
              <a:gd name="adj" fmla="val 50000"/>
            </a:avLst>
          </a:prstGeom>
          <a:solidFill>
            <a:srgbClr val="FFD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внутренних и внешних </a:t>
            </a:r>
            <a:r>
              <a:rPr lang="ru-RU" sz="750" dirty="0" smtClean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</a:t>
            </a:r>
            <a:endParaRPr lang="ru-RU" sz="750" dirty="0">
              <a:solidFill>
                <a:srgbClr val="2227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865869" y="2699766"/>
            <a:ext cx="2774117" cy="245730"/>
          </a:xfrm>
          <a:prstGeom prst="roundRect">
            <a:avLst>
              <a:gd name="adj" fmla="val 50000"/>
            </a:avLst>
          </a:prstGeom>
          <a:solidFill>
            <a:srgbClr val="FFD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Корректировка и загрузка измененных данных в базу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865869" y="2989784"/>
            <a:ext cx="2229475" cy="245730"/>
          </a:xfrm>
          <a:prstGeom prst="roundRect">
            <a:avLst>
              <a:gd name="adj" fmla="val 50000"/>
            </a:avLst>
          </a:prstGeom>
          <a:solidFill>
            <a:srgbClr val="FFD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Сохранение в XLSX файл из Умных таблиц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865869" y="3288736"/>
            <a:ext cx="3801881" cy="245730"/>
          </a:xfrm>
          <a:prstGeom prst="roundRect">
            <a:avLst>
              <a:gd name="adj" fmla="val 50000"/>
            </a:avLst>
          </a:prstGeom>
          <a:solidFill>
            <a:srgbClr val="FFD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Офлайн корректировка данных в файле в стороннем офисном приложении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865870" y="3584746"/>
            <a:ext cx="3483652" cy="245730"/>
          </a:xfrm>
          <a:prstGeom prst="roundRect">
            <a:avLst>
              <a:gd name="adj" fmla="val 50000"/>
            </a:avLst>
          </a:prstGeom>
          <a:solidFill>
            <a:srgbClr val="FFD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2227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Открытие XLSX файла в Умных таблицах и сохранение данных в базу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381000"/>
            <a:ext cx="8191500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9538" y="1185863"/>
            <a:ext cx="4543425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725" y="1452563"/>
            <a:ext cx="9334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/>
          <p:nvPr/>
        </p:nvSpPr>
        <p:spPr>
          <a:xfrm>
            <a:off x="819150" y="1928813"/>
            <a:ext cx="3843300" cy="12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76493"/>
              </a:lnSpc>
              <a:buClr>
                <a:srgbClr val="22272C"/>
              </a:buClr>
              <a:buSzPts val="7500"/>
            </a:pPr>
            <a:r>
              <a:rPr lang="ru-RU" sz="3750" dirty="0">
                <a:solidFill>
                  <a:srgbClr val="1241D8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Демо</a:t>
            </a:r>
            <a:endParaRPr sz="3750" dirty="0">
              <a:solidFill>
                <a:srgbClr val="1241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44;g2ca8059d456_0_36">
            <a:extLst>
              <a:ext uri="{FF2B5EF4-FFF2-40B4-BE49-F238E27FC236}">
                <a16:creationId xmlns:a16="http://schemas.microsoft.com/office/drawing/2014/main" id="{BA567BDE-F451-B3EC-FA45-B46695DB665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2438" y="1260952"/>
            <a:ext cx="3843300" cy="269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4;p8" descr="preencoded.png">
            <a:extLst>
              <a:ext uri="{FF2B5EF4-FFF2-40B4-BE49-F238E27FC236}">
                <a16:creationId xmlns:a16="http://schemas.microsoft.com/office/drawing/2014/main" id="{513AC967-C0A6-C3BA-1946-BAD46CB699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681" y="4848225"/>
            <a:ext cx="242888" cy="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;p8">
            <a:extLst>
              <a:ext uri="{FF2B5EF4-FFF2-40B4-BE49-F238E27FC236}">
                <a16:creationId xmlns:a16="http://schemas.microsoft.com/office/drawing/2014/main" id="{5619E19E-0450-BA79-E61E-27FA7B9B02BD}"/>
              </a:ext>
            </a:extLst>
          </p:cNvPr>
          <p:cNvSpPr/>
          <p:nvPr/>
        </p:nvSpPr>
        <p:spPr>
          <a:xfrm>
            <a:off x="180975" y="4895850"/>
            <a:ext cx="119063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Calibri"/>
              </a:rPr>
              <a:t>6</a:t>
            </a:r>
            <a:endParaRPr sz="600" dirty="0">
              <a:solidFill>
                <a:srgbClr val="7D7D7D"/>
              </a:solidFill>
              <a:latin typeface="Open Sans"/>
              <a:ea typeface="Open Sans"/>
              <a:cs typeface="Open Sans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a8059d456_0_0"/>
          <p:cNvSpPr/>
          <p:nvPr/>
        </p:nvSpPr>
        <p:spPr>
          <a:xfrm>
            <a:off x="475100" y="974494"/>
            <a:ext cx="2414100" cy="413400"/>
          </a:xfrm>
          <a:prstGeom prst="rightArrow">
            <a:avLst>
              <a:gd name="adj1" fmla="val 100000"/>
              <a:gd name="adj2" fmla="val 38618"/>
            </a:avLst>
          </a:prstGeom>
          <a:solidFill>
            <a:srgbClr val="F3F6FD"/>
          </a:solidFill>
          <a:ln>
            <a:noFill/>
          </a:ln>
        </p:spPr>
        <p:txBody>
          <a:bodyPr spcFirstLastPara="1" wrap="square" lIns="162000" tIns="91425" rIns="91425" bIns="900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1241D8"/>
                </a:solidFill>
                <a:latin typeface="Raleway SemiBold"/>
                <a:cs typeface="Calibri"/>
                <a:sym typeface="Raleway Black"/>
              </a:rPr>
              <a:t>Июнь 2024</a:t>
            </a:r>
            <a:endParaRPr sz="1200" b="1" dirty="0">
              <a:solidFill>
                <a:srgbClr val="1241D8"/>
              </a:solidFill>
              <a:latin typeface="Raleway SemiBold"/>
              <a:cs typeface="Calibri"/>
              <a:sym typeface="Open Sans"/>
            </a:endParaRPr>
          </a:p>
        </p:txBody>
      </p:sp>
      <p:sp>
        <p:nvSpPr>
          <p:cNvPr id="235" name="Google Shape;235;g2ca8059d456_0_0"/>
          <p:cNvSpPr/>
          <p:nvPr/>
        </p:nvSpPr>
        <p:spPr>
          <a:xfrm>
            <a:off x="3365900" y="974494"/>
            <a:ext cx="2414100" cy="413400"/>
          </a:xfrm>
          <a:prstGeom prst="rightArrow">
            <a:avLst>
              <a:gd name="adj1" fmla="val 100000"/>
              <a:gd name="adj2" fmla="val 38618"/>
            </a:avLst>
          </a:prstGeom>
          <a:solidFill>
            <a:srgbClr val="F3F6FD"/>
          </a:solidFill>
          <a:ln>
            <a:noFill/>
          </a:ln>
        </p:spPr>
        <p:txBody>
          <a:bodyPr spcFirstLastPara="1" wrap="square" lIns="162000" tIns="91425" rIns="91425" bIns="900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200" b="1" dirty="0">
                <a:solidFill>
                  <a:srgbClr val="1241D8"/>
                </a:solidFill>
                <a:latin typeface="Raleway SemiBold"/>
                <a:cs typeface="Calibri"/>
                <a:sym typeface="Raleway Black"/>
              </a:rPr>
              <a:t>Сентябрь 2024</a:t>
            </a:r>
            <a:endParaRPr sz="1200" b="1" dirty="0">
              <a:solidFill>
                <a:srgbClr val="1241D8"/>
              </a:solidFill>
              <a:latin typeface="Raleway SemiBold"/>
              <a:cs typeface="Calibri"/>
              <a:sym typeface="Open Sans"/>
            </a:endParaRPr>
          </a:p>
        </p:txBody>
      </p:sp>
      <p:sp>
        <p:nvSpPr>
          <p:cNvPr id="236" name="Google Shape;236;g2ca8059d456_0_0"/>
          <p:cNvSpPr/>
          <p:nvPr/>
        </p:nvSpPr>
        <p:spPr>
          <a:xfrm>
            <a:off x="6255450" y="974494"/>
            <a:ext cx="2412300" cy="413400"/>
          </a:xfrm>
          <a:prstGeom prst="rightArrow">
            <a:avLst>
              <a:gd name="adj1" fmla="val 100000"/>
              <a:gd name="adj2" fmla="val 38618"/>
            </a:avLst>
          </a:prstGeom>
          <a:solidFill>
            <a:srgbClr val="FFF5F8"/>
          </a:solidFill>
          <a:ln>
            <a:noFill/>
          </a:ln>
        </p:spPr>
        <p:txBody>
          <a:bodyPr spcFirstLastPara="1" wrap="square" lIns="162000" tIns="91425" rIns="91425" bIns="900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719A"/>
                </a:solidFill>
                <a:latin typeface="Raleway SemiBold" pitchFamily="2" charset="-52"/>
                <a:ea typeface="Open Sans"/>
                <a:cs typeface="Open Sans"/>
                <a:sym typeface="Raleway Black"/>
              </a:rPr>
              <a:t>Декабрь 2024</a:t>
            </a:r>
            <a:endParaRPr sz="1200" b="1" dirty="0">
              <a:solidFill>
                <a:srgbClr val="FF719A"/>
              </a:solidFill>
              <a:latin typeface="Raleway SemiBold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g2ca8059d456_0_0"/>
          <p:cNvSpPr txBox="1"/>
          <p:nvPr/>
        </p:nvSpPr>
        <p:spPr>
          <a:xfrm>
            <a:off x="632755" y="1497484"/>
            <a:ext cx="2256445" cy="3236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1241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Цель: </a:t>
            </a:r>
            <a: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Первая интеграция </a:t>
            </a:r>
            <a:b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с «Форсайт. Аналитическая платформа</a:t>
            </a:r>
            <a: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»</a:t>
            </a:r>
            <a:b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 b="1" dirty="0">
              <a:solidFill>
                <a:srgbClr val="2227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Офлайн режим работы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файлами XLSX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Онлайн подключение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к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репозиторию ФАП, размещение срезов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на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основе кубов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и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справочников ФАП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Синхронизация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и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сохранение измененных данных в ФАП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Поддержка основных Excel-формул в срезах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</p:txBody>
      </p:sp>
      <p:sp>
        <p:nvSpPr>
          <p:cNvPr id="238" name="Google Shape;238;g2ca8059d456_0_0"/>
          <p:cNvSpPr txBox="1"/>
          <p:nvPr/>
        </p:nvSpPr>
        <p:spPr>
          <a:xfrm>
            <a:off x="3531439" y="1497484"/>
            <a:ext cx="2248561" cy="2721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1241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Цель: </a:t>
            </a:r>
            <a: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Пре-альфа версия </a:t>
            </a:r>
            <a: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и </a:t>
            </a:r>
            <a: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обогащение </a:t>
            </a:r>
            <a: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функциями</a:t>
            </a:r>
            <a:b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 b="1" dirty="0">
              <a:solidFill>
                <a:srgbClr val="2227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Поддержка ODS формата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Интерактивная работа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формулами на разных листах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Поддержка Multi-OLAP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Интерактивная работа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формулами на разных книгах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Пользовательские иерархии в срезе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</p:txBody>
      </p:sp>
      <p:sp>
        <p:nvSpPr>
          <p:cNvPr id="239" name="Google Shape;239;g2ca8059d456_0_0"/>
          <p:cNvSpPr txBox="1"/>
          <p:nvPr/>
        </p:nvSpPr>
        <p:spPr>
          <a:xfrm>
            <a:off x="6392967" y="1500277"/>
            <a:ext cx="2274783" cy="249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FF4178"/>
                </a:solidFill>
                <a:latin typeface="Open Sans"/>
                <a:ea typeface="Open Sans"/>
                <a:cs typeface="Open Sans"/>
                <a:sym typeface="Open Sans"/>
              </a:rPr>
              <a:t>Цель: </a:t>
            </a:r>
            <a: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Первые апробации </a:t>
            </a:r>
            <a:b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000" b="1" dirty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с </a:t>
            </a:r>
            <a: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  <a:t>партнерами</a:t>
            </a:r>
            <a:br>
              <a:rPr lang="ru-RU" sz="1000" b="1" dirty="0" smtClean="0">
                <a:solidFill>
                  <a:srgbClr val="22272C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 b="1" dirty="0">
              <a:solidFill>
                <a:srgbClr val="2227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Полноценная поддержка формул Excel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lvl="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Поддержка диаграмм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и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фигур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lvl="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 Light"/>
              </a:rPr>
              <a:t>Систематизация обратной связи от партнеров / клиентов</a:t>
            </a:r>
            <a:endParaRPr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  <a:p>
            <a:pPr marL="457200" indent="-285750">
              <a:lnSpc>
                <a:spcPct val="120000"/>
              </a:lnSpc>
              <a:spcBef>
                <a:spcPts val="300"/>
              </a:spcBef>
              <a:buClrTx/>
              <a:buSzPts val="900"/>
              <a:buFont typeface="Open Sans"/>
              <a:buChar char="●"/>
            </a:pP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Поддержка работы </a:t>
            </a:r>
            <a: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/>
            </a:r>
            <a:br>
              <a:rPr lang="en-US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</a:br>
            <a:r>
              <a:rPr lang="ru-RU" sz="1000" dirty="0" smtClean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с </a:t>
            </a:r>
            <a:r>
              <a:rPr lang="ru-RU" sz="1000" dirty="0">
                <a:solidFill>
                  <a:srgbClr val="22272C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кортежами</a:t>
            </a:r>
            <a:endParaRPr lang="ru-RU" sz="1000" dirty="0">
              <a:solidFill>
                <a:srgbClr val="22272C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Open Sans Light"/>
            </a:endParaRPr>
          </a:p>
        </p:txBody>
      </p:sp>
      <p:sp>
        <p:nvSpPr>
          <p:cNvPr id="2" name="Google Shape;129;p8">
            <a:extLst>
              <a:ext uri="{FF2B5EF4-FFF2-40B4-BE49-F238E27FC236}">
                <a16:creationId xmlns:a16="http://schemas.microsoft.com/office/drawing/2014/main" id="{BD16F3DF-EE55-E75C-96A7-AA13EC78D696}"/>
              </a:ext>
            </a:extLst>
          </p:cNvPr>
          <p:cNvSpPr/>
          <p:nvPr/>
        </p:nvSpPr>
        <p:spPr>
          <a:xfrm>
            <a:off x="475050" y="300038"/>
            <a:ext cx="67373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en-US" sz="3000" b="1" dirty="0">
                <a:solidFill>
                  <a:srgbClr val="1241D8"/>
                </a:solidFill>
                <a:latin typeface="Raleway"/>
                <a:ea typeface="Calibri"/>
                <a:cs typeface="Calibri"/>
                <a:sym typeface="Raleway"/>
              </a:rPr>
              <a:t>Road Map </a:t>
            </a:r>
            <a:r>
              <a:rPr lang="ru-RU" sz="3000" b="1" dirty="0">
                <a:solidFill>
                  <a:srgbClr val="1241D8"/>
                </a:solidFill>
                <a:latin typeface="Raleway"/>
                <a:ea typeface="Calibri"/>
                <a:cs typeface="Calibri"/>
                <a:sym typeface="Raleway"/>
              </a:rPr>
              <a:t>на 202</a:t>
            </a:r>
            <a:r>
              <a:rPr lang="en-US" sz="3000" b="1" dirty="0">
                <a:solidFill>
                  <a:srgbClr val="1241D8"/>
                </a:solidFill>
                <a:latin typeface="Raleway"/>
                <a:ea typeface="Calibri"/>
                <a:cs typeface="Calibri"/>
                <a:sym typeface="Raleway"/>
              </a:rPr>
              <a:t>4</a:t>
            </a:r>
            <a:r>
              <a:rPr lang="ru-RU" sz="3000" b="1" dirty="0">
                <a:solidFill>
                  <a:srgbClr val="1241D8"/>
                </a:solidFill>
                <a:latin typeface="Raleway"/>
                <a:ea typeface="Calibri"/>
                <a:cs typeface="Calibri"/>
                <a:sym typeface="Raleway"/>
              </a:rPr>
              <a:t> </a:t>
            </a:r>
            <a:r>
              <a:rPr lang="en-US" sz="3000" b="1" dirty="0">
                <a:solidFill>
                  <a:srgbClr val="1241D8"/>
                </a:solidFill>
                <a:latin typeface="Raleway"/>
                <a:ea typeface="Calibri"/>
                <a:cs typeface="Calibri"/>
                <a:sym typeface="Raleway"/>
              </a:rPr>
              <a:t>FY</a:t>
            </a:r>
            <a:endParaRPr lang="ru-RU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13;p8" descr="preencoded.png">
            <a:extLst>
              <a:ext uri="{FF2B5EF4-FFF2-40B4-BE49-F238E27FC236}">
                <a16:creationId xmlns:a16="http://schemas.microsoft.com/office/drawing/2014/main" id="{B28FEFAF-9781-4E82-71B7-7708C62127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4;p8" descr="preencoded.png">
            <a:extLst>
              <a:ext uri="{FF2B5EF4-FFF2-40B4-BE49-F238E27FC236}">
                <a16:creationId xmlns:a16="http://schemas.microsoft.com/office/drawing/2014/main" id="{9C55AFCF-6BAF-1D10-EE29-54D7C98238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81" y="4848225"/>
            <a:ext cx="242888" cy="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;p8">
            <a:extLst>
              <a:ext uri="{FF2B5EF4-FFF2-40B4-BE49-F238E27FC236}">
                <a16:creationId xmlns:a16="http://schemas.microsoft.com/office/drawing/2014/main" id="{DDE5C54C-8359-80EE-5905-BDAFA7000419}"/>
              </a:ext>
            </a:extLst>
          </p:cNvPr>
          <p:cNvSpPr/>
          <p:nvPr/>
        </p:nvSpPr>
        <p:spPr>
          <a:xfrm>
            <a:off x="180975" y="4895850"/>
            <a:ext cx="119063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Calibri"/>
              </a:rPr>
              <a:t>7</a:t>
            </a:r>
            <a:endParaRPr sz="600" dirty="0">
              <a:solidFill>
                <a:srgbClr val="7D7D7D"/>
              </a:solidFill>
              <a:latin typeface="Open Sans"/>
              <a:ea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98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87534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2116913" y="2328863"/>
            <a:ext cx="491017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chemeClr val="dk1"/>
              </a:buClr>
              <a:buSzPts val="1100"/>
            </a:pPr>
            <a:r>
              <a:rPr lang="ru-RU"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Благодарим за внимание!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07950"/>
              </a:lnSpc>
              <a:buClr>
                <a:schemeClr val="dk1"/>
              </a:buClr>
              <a:buSzPts val="1100"/>
            </a:pP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07950"/>
              </a:lnSpc>
              <a:buClr>
                <a:srgbClr val="FFFFFF"/>
              </a:buClr>
              <a:buSzPts val="4000"/>
            </a:pP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2184695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D5A795314C39B4AB3473C79DB73360A" ma:contentTypeVersion="9" ma:contentTypeDescription="Создание документа." ma:contentTypeScope="" ma:versionID="b615e199ad8af4aaa48d0a904e6f76e3">
  <xsd:schema xmlns:xsd="http://www.w3.org/2001/XMLSchema" xmlns:xs="http://www.w3.org/2001/XMLSchema" xmlns:p="http://schemas.microsoft.com/office/2006/metadata/properties" xmlns:ns2="d188fa63-99ee-4eed-b97c-158f20f8a2fc" xmlns:ns3="c5e27034-ba04-471f-9ffb-7dddbd796e96" targetNamespace="http://schemas.microsoft.com/office/2006/metadata/properties" ma:root="true" ma:fieldsID="0804b2e25a281ee8f6479d8c8bf1e3be" ns2:_="" ns3:_="">
    <xsd:import namespace="d188fa63-99ee-4eed-b97c-158f20f8a2fc"/>
    <xsd:import namespace="c5e27034-ba04-471f-9ffb-7dddbd796e96"/>
    <xsd:element name="properties">
      <xsd:complexType>
        <xsd:sequence>
          <xsd:element name="documentManagement">
            <xsd:complexType>
              <xsd:all>
                <xsd:element ref="ns2:_x041f__x0440__x043e__x0434__x0443__x043a__x0442_" minOccurs="0"/>
                <xsd:element ref="ns2:_x0424__x0443__x043d__x043a__x0446__x0438__x043e__x043d__x0430__x043b_" minOccurs="0"/>
                <xsd:element ref="ns2:_x041e__x0442__x0440__x0430__x0441__x043b__x044c_" minOccurs="0"/>
                <xsd:element ref="ns2:_x0412__x0438__x0434__x0020__x043c__x0430__x0442__x0435__x0440__x0438__x0430__x043b__x0430_" minOccurs="0"/>
                <xsd:element ref="ns3:SharedWithUsers" minOccurs="0"/>
                <xsd:element ref="ns2:_x041a__x043e__x043d__x0444__x0438__x0434__x0435__x043d__x0446__x0438__x0430__x043b__x044c__x043d__x043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8fa63-99ee-4eed-b97c-158f20f8a2fc" elementFormDefault="qualified">
    <xsd:import namespace="http://schemas.microsoft.com/office/2006/documentManagement/types"/>
    <xsd:import namespace="http://schemas.microsoft.com/office/infopath/2007/PartnerControls"/>
    <xsd:element name="_x041f__x0440__x043e__x0434__x0443__x043a__x0442_" ma:index="2" nillable="true" ma:displayName="Продукт" ma:list="{bf5ca1d9-3c23-4166-96fd-6f5346bcc220}" ma:internalName="_x041f__x0440__x043e__x0434__x0443__x043a__x0442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24__x0443__x043d__x043a__x0446__x0438__x043e__x043d__x0430__x043b_" ma:index="3" nillable="true" ma:displayName="Функционал" ma:list="{c25b5083-956d-43aa-95c0-abee24f14257}" ma:internalName="_x0424__x0443__x043d__x043a__x0446__x0438__x043e__x043d__x0430__x043b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1e__x0442__x0440__x0430__x0441__x043b__x044c_" ma:index="4" nillable="true" ma:displayName="Отрасль" ma:list="{f169d87e-e563-461d-b1ec-86df167066bc}" ma:internalName="_x041e__x0442__x0440__x0430__x0441__x043b__x044c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12__x0438__x0434__x0020__x043c__x0430__x0442__x0435__x0440__x0438__x0430__x043b__x0430_" ma:index="5" nillable="true" ma:displayName="Вид материала" ma:list="{685331e0-52eb-45de-92d6-5f34a7bdbda1}" ma:internalName="_x0412__x0438__x0434__x0020__x043c__x0430__x0442__x0435__x0440__x0438__x0430__x043b__x0430_" ma:showField="Title">
      <xsd:simpleType>
        <xsd:restriction base="dms:Lookup"/>
      </xsd:simpleType>
    </xsd:element>
    <xsd:element name="_x041a__x043e__x043d__x0444__x0438__x0434__x0435__x043d__x0446__x0438__x0430__x043b__x044c__x043d__x043e_" ma:index="13" nillable="true" ma:displayName="Конфиденциально" ma:default="0" ma:internalName="_x041a__x043e__x043d__x0444__x0438__x0434__x0435__x043d__x0446__x0438__x0430__x043b__x044c__x043d__x043e_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27034-ba04-471f-9ffb-7dddbd796e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Тип контента"/>
        <xsd:element ref="dc:title" minOccurs="0" maxOccurs="1" ma:index="1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a__x043e__x043d__x0444__x0438__x0434__x0435__x043d__x0446__x0438__x0430__x043b__x044c__x043d__x043e_ xmlns="d188fa63-99ee-4eed-b97c-158f20f8a2fc">false</_x041a__x043e__x043d__x0444__x0438__x0434__x0435__x043d__x0446__x0438__x0430__x043b__x044c__x043d__x043e_>
    <_x0412__x0438__x0434__x0020__x043c__x0430__x0442__x0435__x0440__x0438__x0430__x043b__x0430_ xmlns="d188fa63-99ee-4eed-b97c-158f20f8a2fc" xsi:nil="true"/>
    <_x0424__x0443__x043d__x043a__x0446__x0438__x043e__x043d__x0430__x043b_ xmlns="d188fa63-99ee-4eed-b97c-158f20f8a2fc"/>
    <_x041e__x0442__x0440__x0430__x0441__x043b__x044c_ xmlns="d188fa63-99ee-4eed-b97c-158f20f8a2fc"/>
    <_x041f__x0440__x043e__x0434__x0443__x043a__x0442_ xmlns="d188fa63-99ee-4eed-b97c-158f20f8a2fc"/>
  </documentManagement>
</p:properties>
</file>

<file path=customXml/itemProps1.xml><?xml version="1.0" encoding="utf-8"?>
<ds:datastoreItem xmlns:ds="http://schemas.openxmlformats.org/officeDocument/2006/customXml" ds:itemID="{B45B974A-F375-43CE-8FED-A9D5AD951DA5}"/>
</file>

<file path=customXml/itemProps2.xml><?xml version="1.0" encoding="utf-8"?>
<ds:datastoreItem xmlns:ds="http://schemas.openxmlformats.org/officeDocument/2006/customXml" ds:itemID="{44AF15FC-0FA3-4062-A405-1362F3D07094}"/>
</file>

<file path=customXml/itemProps3.xml><?xml version="1.0" encoding="utf-8"?>
<ds:datastoreItem xmlns:ds="http://schemas.openxmlformats.org/officeDocument/2006/customXml" ds:itemID="{DA3D452D-7CE8-4039-9193-0A4D35AA3BB3}"/>
</file>

<file path=docProps/app.xml><?xml version="1.0" encoding="utf-8"?>
<Properties xmlns="http://schemas.openxmlformats.org/officeDocument/2006/extended-properties" xmlns:vt="http://schemas.openxmlformats.org/officeDocument/2006/docPropsVTypes">
  <TotalTime>8444</TotalTime>
  <Words>481</Words>
  <Application>Microsoft Office PowerPoint</Application>
  <PresentationFormat>Экран (16:9)</PresentationFormat>
  <Paragraphs>103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21" baseType="lpstr">
      <vt:lpstr>Arial</vt:lpstr>
      <vt:lpstr>Calibri</vt:lpstr>
      <vt:lpstr>Open Sans</vt:lpstr>
      <vt:lpstr>Open Sans Light</vt:lpstr>
      <vt:lpstr>Open Sans Medium</vt:lpstr>
      <vt:lpstr>Open Sans SemiBold</vt:lpstr>
      <vt:lpstr>Raleway</vt:lpstr>
      <vt:lpstr>Raleway Black</vt:lpstr>
      <vt:lpstr>Raleway ExtraBold</vt:lpstr>
      <vt:lpstr>Raleway Light</vt:lpstr>
      <vt:lpstr>Raleway Medium</vt:lpstr>
      <vt:lpstr>Raleway SemiBold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Умные таблицы. Легкость офисного приложения и вся мощь BI</dc:title>
  <dc:creator>Теплоухова Алёна Петровна</dc:creator>
  <cp:lastModifiedBy>Пивоварова Ксения Андреевна</cp:lastModifiedBy>
  <cp:revision>82</cp:revision>
  <dcterms:modified xsi:type="dcterms:W3CDTF">2024-09-25T15:32:36Z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0x0101003D5A795314C39B4AB3473C79DB73360A</vt:lpwstr>
  </property>
</Properties>
</file>